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9" r:id="rId5"/>
    <p:sldId id="261" r:id="rId6"/>
    <p:sldId id="264" r:id="rId7"/>
    <p:sldId id="263" r:id="rId8"/>
    <p:sldId id="265" r:id="rId9"/>
    <p:sldId id="273" r:id="rId10"/>
    <p:sldId id="272" r:id="rId11"/>
    <p:sldId id="274" r:id="rId12"/>
    <p:sldId id="275" r:id="rId13"/>
    <p:sldId id="276" r:id="rId14"/>
    <p:sldId id="278" r:id="rId15"/>
    <p:sldId id="280" r:id="rId16"/>
    <p:sldId id="270" r:id="rId17"/>
    <p:sldId id="258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36B"/>
    <a:srgbClr val="47AC83"/>
    <a:srgbClr val="83C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8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8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3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D7C-85C9-4467-BBF3-DE16CF0E9112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8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ebanketa.msu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nketa.msu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fl.msu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795998" y="3038993"/>
            <a:ext cx="7164904" cy="856664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/>
          <a:stretch/>
        </p:blipFill>
        <p:spPr>
          <a:xfrm>
            <a:off x="203200" y="0"/>
            <a:ext cx="4277868" cy="68580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795998" y="202195"/>
            <a:ext cx="5818860" cy="123098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953000" y="253239"/>
            <a:ext cx="56618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外语与区域学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系</a:t>
            </a:r>
            <a:endParaRPr lang="en-US" altLang="zh-CN" sz="35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莫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斯科罗蒙诺索夫国立大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学</a:t>
            </a:r>
            <a:endParaRPr lang="zh-CN" altLang="en-US" sz="3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95998" y="1712857"/>
            <a:ext cx="7164904" cy="849368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4943475" y="1909944"/>
            <a:ext cx="6548600" cy="45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想教外语吗？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95998" y="4372425"/>
            <a:ext cx="7164904" cy="913950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4952999" y="3276600"/>
            <a:ext cx="6539076" cy="389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想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当翻译吗？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4952999" y="4646591"/>
            <a:ext cx="6696076" cy="36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想研</a:t>
            </a:r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究俄罗斯地区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吗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？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860" y="253239"/>
            <a:ext cx="1189042" cy="11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9123" y="1401098"/>
            <a:ext cx="10899027" cy="8849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14055" r="5252" b="5750"/>
          <a:stretch/>
        </p:blipFill>
        <p:spPr>
          <a:xfrm>
            <a:off x="659123" y="2525413"/>
            <a:ext cx="5552991" cy="3425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8481" b="5365"/>
          <a:stretch/>
        </p:blipFill>
        <p:spPr>
          <a:xfrm>
            <a:off x="6423914" y="2525413"/>
            <a:ext cx="5134236" cy="34250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6413" y="1554543"/>
            <a:ext cx="1076173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硕士 </a:t>
            </a:r>
            <a:r>
              <a:rPr lang="ru-RU" altLang="zh-CN" sz="35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俄罗斯区域学 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名额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342103"/>
            <a:ext cx="10899027" cy="9143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5920" r="10882" b="1775"/>
          <a:stretch/>
        </p:blipFill>
        <p:spPr>
          <a:xfrm>
            <a:off x="659123" y="2498853"/>
            <a:ext cx="4841791" cy="3873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7" y="2498853"/>
            <a:ext cx="5810653" cy="3873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6413" y="1483831"/>
            <a:ext cx="1076173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硕士 </a:t>
            </a:r>
            <a:r>
              <a:rPr lang="ru-RU" altLang="zh-CN" sz="35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文化学 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名额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99993" y="4935707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432631"/>
            <a:ext cx="11239732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658892"/>
            <a:ext cx="4466023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6243" y="3688661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2729896"/>
            <a:ext cx="44723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语言学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3896818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007375"/>
            <a:ext cx="44660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俄罗斯区域学</a:t>
            </a:r>
            <a:endParaRPr lang="ru-RU" sz="26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264" y="2575561"/>
            <a:ext cx="6019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语言学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笔试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72264" y="3817869"/>
            <a:ext cx="6019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俄罗斯区域学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笔试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397694" y="1671579"/>
            <a:ext cx="0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35962" y="1668136"/>
            <a:ext cx="0" cy="437576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671450" y="5143864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1450" y="5254421"/>
            <a:ext cx="44660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文化学</a:t>
            </a:r>
            <a:endParaRPr lang="ru-RU" sz="26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96014" y="5064915"/>
            <a:ext cx="6019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</a:rPr>
              <a:t>文化学 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笔试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3" y="1481104"/>
            <a:ext cx="11263482" cy="8254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719" y="1578361"/>
            <a:ext cx="115374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入学考试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5" y="2045606"/>
            <a:ext cx="11582400" cy="743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2114431"/>
            <a:ext cx="11159154" cy="645659"/>
          </a:xfrm>
        </p:spPr>
        <p:txBody>
          <a:bodyPr>
            <a:norm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必要文件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121" y="3015928"/>
            <a:ext cx="10698873" cy="3163646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毕业证及成绩单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原件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扫描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件</a:t>
            </a:r>
            <a:r>
              <a:rPr lang="ru-RU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毕业证及成绩单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公证件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扫描件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须由相关机构译成俄语并公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证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zh-CN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须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登录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://webanketa.msu.ru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网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站在线填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写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莫斯科国立大学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电子入学申请</a:t>
            </a:r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</a:rPr>
              <a:t>表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护照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须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由相关机构</a:t>
            </a:r>
            <a:r>
              <a:rPr lang="zh-CN" altLang="en-US" sz="24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译成俄语并公</a:t>
            </a:r>
            <a:r>
              <a:rPr lang="zh-CN" altLang="en-US" sz="24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证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zh-CN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签证与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入境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卡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zh-CN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办理俄罗斯医疗保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险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照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片扫描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件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要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求相片无损坏无污渍，无渗光无阴影，亮度不能太暗或太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</a:rPr>
              <a:t>亮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</p:spTree>
    <p:extLst>
      <p:ext uri="{BB962C8B-B14F-4D97-AF65-F5344CB8AC3E}">
        <p14:creationId xmlns:p14="http://schemas.microsoft.com/office/powerpoint/2010/main" val="15854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41714" y="2250358"/>
            <a:ext cx="10747280" cy="305120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</a:rPr>
              <a:t>起开始接收文件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lang="en-US" altLang="zh-CN" sz="3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</a:rPr>
              <a:t>文</a:t>
            </a:r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</a:rPr>
              <a:t>件上传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</a:rPr>
              <a:t>至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webanketa.msu.ru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</a:rPr>
              <a:t>网</a:t>
            </a:r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</a:rPr>
              <a:t>站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lang="en-US" altLang="zh-CN" sz="3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3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请注意！ 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在</a:t>
            </a:r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到达莫斯科后，学生</a:t>
            </a:r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必须</a:t>
            </a:r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亲自向学校的招生办提交所有上传文件的原件</a:t>
            </a:r>
            <a:r>
              <a:rPr lang="zh-CN" altLang="en-US" sz="30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。</a:t>
            </a:r>
            <a:endParaRPr lang="ru-RU" altLang="zh-CN" sz="3000" dirty="0" smtClean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71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59123" y="3556422"/>
            <a:ext cx="10875277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30581" y="3778305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50492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30580" y="1546812"/>
            <a:ext cx="107038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2022</a:t>
            </a:r>
            <a:r>
              <a:rPr lang="zh-CN" altLang="en-US" sz="3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年的学费</a:t>
            </a:r>
            <a:endParaRPr lang="ru-RU" sz="3000" dirty="0">
              <a:latin typeface="Palatino Linotype" panose="0204050205050503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873" y="2300392"/>
            <a:ext cx="10875277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0581" y="2526653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0581" y="3804024"/>
            <a:ext cx="43212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硕士生学费</a:t>
            </a:r>
            <a:endParaRPr lang="ru-RU" sz="30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09839" y="2551491"/>
            <a:ext cx="58245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420.000 </a:t>
            </a:r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</a:rPr>
              <a:t>卢布</a:t>
            </a:r>
            <a:r>
              <a:rPr lang="en-US" altLang="zh-CN" sz="3000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</a:rPr>
              <a:t>学年</a:t>
            </a:r>
            <a:endParaRPr lang="ru-RU" sz="30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09839" y="3798464"/>
            <a:ext cx="58245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430.000 </a:t>
            </a:r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卢布</a:t>
            </a:r>
            <a:r>
              <a:rPr lang="en-US" altLang="zh-CN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学年</a:t>
            </a:r>
            <a:endParaRPr lang="ru-RU" sz="3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0439400" y="1504928"/>
            <a:ext cx="15607" cy="315968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0579100" y="1506097"/>
            <a:ext cx="1474" cy="31509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03602" y="1504928"/>
            <a:ext cx="2498" cy="31520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0581" y="2559897"/>
            <a:ext cx="43212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</a:rPr>
              <a:t>本科生学费</a:t>
            </a:r>
            <a:endParaRPr lang="ru-RU" sz="30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13542"/>
            <a:ext cx="12192000" cy="681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我们努力学习，一起休息，互相帮助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外语与区域学系</a:t>
            </a:r>
            <a:endParaRPr lang="en-US" altLang="zh-CN" sz="2400" b="1" dirty="0"/>
          </a:p>
          <a:p>
            <a:r>
              <a:rPr lang="zh-CN" altLang="en-US" sz="2400" dirty="0"/>
              <a:t>莫斯科罗蒙诺索夫国立大学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r="5416"/>
          <a:stretch/>
        </p:blipFill>
        <p:spPr>
          <a:xfrm>
            <a:off x="0" y="2228772"/>
            <a:ext cx="4619835" cy="3713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/>
          <a:stretch/>
        </p:blipFill>
        <p:spPr>
          <a:xfrm>
            <a:off x="4817691" y="2228772"/>
            <a:ext cx="3511550" cy="3713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87" y="2228772"/>
            <a:ext cx="3659813" cy="37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3151" y="1803398"/>
            <a:ext cx="9848849" cy="34652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0343" y="2958190"/>
            <a:ext cx="4731657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外语系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ru-RU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就是你的选择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外语与区域学系</a:t>
            </a:r>
            <a:endParaRPr lang="en-US" altLang="zh-CN" sz="2400" b="1" dirty="0"/>
          </a:p>
          <a:p>
            <a:r>
              <a:rPr lang="zh-CN" altLang="en-US" sz="2400" dirty="0"/>
              <a:t>莫斯科罗蒙诺索夫国立大学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571"/>
            <a:ext cx="7460343" cy="49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07124"/>
            <a:ext cx="12192000" cy="702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我们期待你的到来！</a:t>
            </a:r>
            <a:endParaRPr lang="ru-RU" sz="35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/>
          <a:stretch/>
        </p:blipFill>
        <p:spPr>
          <a:xfrm>
            <a:off x="418186" y="2188727"/>
            <a:ext cx="5184328" cy="4485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6713"/>
          <a:stretch/>
        </p:blipFill>
        <p:spPr>
          <a:xfrm>
            <a:off x="5834744" y="2188727"/>
            <a:ext cx="5861439" cy="44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834581" y="4822723"/>
            <a:ext cx="8357419" cy="1777904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1390424"/>
            <a:ext cx="7565923" cy="1662491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5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5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r="14024"/>
          <a:stretch/>
        </p:blipFill>
        <p:spPr>
          <a:xfrm>
            <a:off x="8352203" y="2180925"/>
            <a:ext cx="3633045" cy="358568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31742" y="5957461"/>
            <a:ext cx="5241208" cy="599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300" b="1" dirty="0" smtClean="0">
                <a:solidFill>
                  <a:schemeClr val="bg2">
                    <a:lumMod val="25000"/>
                  </a:schemeClr>
                </a:solidFill>
              </a:rPr>
              <a:t>那来加</a:t>
            </a:r>
            <a:r>
              <a:rPr lang="zh-CN" altLang="en-US" sz="3300" b="1" dirty="0">
                <a:solidFill>
                  <a:schemeClr val="bg2">
                    <a:lumMod val="25000"/>
                  </a:schemeClr>
                </a:solidFill>
              </a:rPr>
              <a:t>入我</a:t>
            </a:r>
            <a:r>
              <a:rPr lang="zh-CN" altLang="en-US" sz="3300" b="1" dirty="0" smtClean="0">
                <a:solidFill>
                  <a:schemeClr val="bg2">
                    <a:lumMod val="25000"/>
                  </a:schemeClr>
                </a:solidFill>
              </a:rPr>
              <a:t>们吧！</a:t>
            </a:r>
            <a:endParaRPr lang="ru-RU" sz="33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988142" y="1536097"/>
            <a:ext cx="11203858" cy="43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3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想参加各种有趣的大学活动吗？</a:t>
            </a:r>
            <a:endParaRPr lang="ru-RU" sz="33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10711" b="16126"/>
          <a:stretch/>
        </p:blipFill>
        <p:spPr>
          <a:xfrm>
            <a:off x="199661" y="2180925"/>
            <a:ext cx="4845210" cy="3585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" b="11213"/>
          <a:stretch/>
        </p:blipFill>
        <p:spPr>
          <a:xfrm>
            <a:off x="5251623" y="2180925"/>
            <a:ext cx="2893828" cy="35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3F3E601-F8FB-40F5-B624-3E231CB9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42" y="7895"/>
            <a:ext cx="10782300" cy="68501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6" y="5200650"/>
            <a:ext cx="12192000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-1361" y="5511004"/>
            <a:ext cx="12192906" cy="57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热烈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欢迎来带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</a:rPr>
              <a:t>外语与区域学</a:t>
            </a:r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</a:rPr>
              <a:t>系</a:t>
            </a:r>
            <a:r>
              <a:rPr lang="ru-RU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F372E2C-8B53-4DCE-96FB-989BDB7C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91" y="1473379"/>
            <a:ext cx="3110834" cy="34605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628891" y="5257903"/>
            <a:ext cx="311083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ttp://ffl.msu.ru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fflas_international_msu@mail.ru</a:t>
            </a:r>
            <a:endParaRPr lang="ru-RU" sz="17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5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5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1037"/>
          <a:stretch/>
        </p:blipFill>
        <p:spPr>
          <a:xfrm>
            <a:off x="476243" y="1473379"/>
            <a:ext cx="8001008" cy="4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150374" y="2207507"/>
            <a:ext cx="0" cy="177209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5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5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5062" y="1401488"/>
            <a:ext cx="11263482" cy="8196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993" y="1501090"/>
            <a:ext cx="112397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本科留学生教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学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语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言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学 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名额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682697"/>
            <a:ext cx="5291208" cy="1068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2043" y="2897911"/>
            <a:ext cx="5105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翻译与跨文化交际</a:t>
            </a:r>
            <a:endParaRPr lang="ru-RU" sz="35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16" y="2449260"/>
            <a:ext cx="3452767" cy="334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51" y="3945446"/>
            <a:ext cx="3950074" cy="2912554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476244" y="3979606"/>
            <a:ext cx="5291208" cy="10871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5792" y="4207702"/>
            <a:ext cx="50816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外语教学理论与实践</a:t>
            </a:r>
            <a:endParaRPr lang="ru-RU" sz="35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16" y="2363032"/>
            <a:ext cx="3521603" cy="35216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1135626" y="2065781"/>
            <a:ext cx="14748" cy="175159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432116"/>
            <a:ext cx="11263482" cy="7220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471720"/>
            <a:ext cx="1126348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本科留学生教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学 </a:t>
            </a:r>
            <a:r>
              <a:rPr lang="en-US" sz="35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区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域学</a:t>
            </a:r>
            <a:endParaRPr lang="ru-RU" sz="35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297142"/>
            <a:ext cx="6686556" cy="9717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2043" y="2463702"/>
            <a:ext cx="65007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俄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罗斯区域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学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名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额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2043" y="3297746"/>
            <a:ext cx="6500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Зарубежное регионоведение – 5 мест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    Уровень русского языка: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не ниже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С1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243" y="3408873"/>
            <a:ext cx="6686556" cy="14891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6243" y="3580236"/>
            <a:ext cx="66865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2.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外国区域学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名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额</a:t>
            </a:r>
            <a:r>
              <a:rPr lang="en-US" altLang="zh-CN" sz="3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  <a:p>
            <a:pPr lvl="1"/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 语言要求：</a:t>
            </a:r>
            <a:r>
              <a:rPr lang="en-US" altLang="zh-CN" sz="30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C1</a:t>
            </a:r>
            <a:r>
              <a:rPr lang="zh-CN" altLang="en-US" sz="3000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、</a:t>
            </a:r>
            <a:r>
              <a:rPr lang="en-US" altLang="zh-CN" sz="30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C2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3" y="4175332"/>
            <a:ext cx="3393178" cy="26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99993" y="2520469"/>
            <a:ext cx="11239732" cy="1594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858529"/>
            <a:ext cx="4924564" cy="959618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9993" y="4347761"/>
            <a:ext cx="11239732" cy="17291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3020061"/>
            <a:ext cx="49245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语言学</a:t>
            </a:r>
            <a:endParaRPr lang="ru-RU" sz="35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4562210"/>
            <a:ext cx="4924564" cy="130029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642326"/>
            <a:ext cx="49245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俄罗斯区域</a:t>
            </a:r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</a:rPr>
              <a:t>学</a:t>
            </a:r>
            <a:endParaRPr lang="ru-RU" altLang="zh-CN" sz="35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外国区域学</a:t>
            </a:r>
            <a:endParaRPr lang="ru-RU" altLang="zh-CN" sz="35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19971" y="2902134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俄语</a:t>
            </a:r>
            <a:endParaRPr lang="ru-RU" altLang="zh-CN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英语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971" y="4796856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俄语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历史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408674" y="167792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610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76243" y="1486836"/>
            <a:ext cx="11263482" cy="8197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7700" y="1579414"/>
            <a:ext cx="1109202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入学考试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1784555"/>
            <a:ext cx="11582400" cy="704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1900389"/>
            <a:ext cx="11159154" cy="486284"/>
          </a:xfrm>
        </p:spPr>
        <p:txBody>
          <a:bodyPr>
            <a:noAutofit/>
          </a:bodyPr>
          <a:lstStyle/>
          <a:p>
            <a:r>
              <a:rPr lang="zh-CN" altLang="en-US" sz="3500" b="1" dirty="0">
                <a:solidFill>
                  <a:schemeClr val="bg2">
                    <a:lumMod val="25000"/>
                  </a:schemeClr>
                </a:solidFill>
              </a:rPr>
              <a:t>教学计划</a:t>
            </a:r>
            <a:endParaRPr lang="ru-RU" sz="35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71" y="2743199"/>
            <a:ext cx="10090157" cy="3869887"/>
          </a:xfrm>
        </p:spPr>
        <p:txBody>
          <a:bodyPr>
            <a:normAutofit/>
          </a:bodyPr>
          <a:lstStyle/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imes New Roman" panose="02020603050405020304" pitchFamily="18" charset="0"/>
              </a:rPr>
              <a:t>俄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imes New Roman" panose="02020603050405020304" pitchFamily="18" charset="0"/>
              </a:rPr>
              <a:t>语</a:t>
            </a:r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（第一外语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）、英语（</a:t>
            </a:r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第二外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语）</a:t>
            </a:r>
            <a:endParaRPr lang="ru-RU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俄</a:t>
            </a:r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罗斯世界</a:t>
            </a:r>
            <a:endParaRPr lang="ru-RU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Times New Roman" panose="02020603050405020304" pitchFamily="18" charset="0"/>
              </a:rPr>
              <a:t>英语世界</a:t>
            </a:r>
            <a:endParaRPr lang="ru-RU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世界文明背景下的俄罗斯世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界</a:t>
            </a:r>
            <a:endParaRPr lang="en-US" altLang="zh-CN" sz="25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翻译实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践 （俄语与英语）</a:t>
            </a:r>
            <a:endParaRPr lang="ru-RU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zh-CN" alt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外语教学理论概</a:t>
            </a:r>
            <a:r>
              <a:rPr lang="zh-CN" alt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论</a:t>
            </a:r>
            <a:endParaRPr lang="ru-RU" altLang="zh-CN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外语教学理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论等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</p:spTree>
    <p:extLst>
      <p:ext uri="{BB962C8B-B14F-4D97-AF65-F5344CB8AC3E}">
        <p14:creationId xmlns:p14="http://schemas.microsoft.com/office/powerpoint/2010/main" val="8503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267976" y="3528911"/>
            <a:ext cx="16699" cy="246186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177143" y="3529709"/>
            <a:ext cx="14631" cy="258806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外语与区域学系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莫斯科罗蒙诺索夫国立大学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402786"/>
            <a:ext cx="11263482" cy="7513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69143" y="1457153"/>
            <a:ext cx="1117058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硕士  </a:t>
            </a:r>
            <a:r>
              <a:rPr lang="en-US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35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语言学  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ru-RU" sz="35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名额</a:t>
            </a:r>
            <a:r>
              <a:rPr lang="ru-RU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  <a:endParaRPr lang="ru-RU" sz="3500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407519"/>
            <a:ext cx="6984100" cy="6716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79590" y="2403948"/>
            <a:ext cx="688075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俄语</a:t>
            </a:r>
            <a:endParaRPr lang="ru-RU" sz="3500" dirty="0">
              <a:latin typeface="Palatino Linotype" panose="0204050205050503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43" y="3441568"/>
            <a:ext cx="6984100" cy="711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69140" y="3484992"/>
            <a:ext cx="68912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500" dirty="0" smtClean="0">
                <a:solidFill>
                  <a:schemeClr val="bg2">
                    <a:lumMod val="25000"/>
                  </a:schemeClr>
                </a:solidFill>
              </a:rPr>
              <a:t>俄</a:t>
            </a:r>
            <a:r>
              <a:rPr lang="zh-CN" altLang="en-US" sz="3500" dirty="0">
                <a:solidFill>
                  <a:schemeClr val="bg2">
                    <a:lumMod val="25000"/>
                  </a:schemeClr>
                </a:solidFill>
              </a:rPr>
              <a:t>语与法语语言文化</a:t>
            </a:r>
            <a:endParaRPr lang="ru-RU" sz="35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48" y="2503235"/>
            <a:ext cx="3823777" cy="399776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1349830" y="4528782"/>
            <a:ext cx="6110514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49829" y="5226935"/>
            <a:ext cx="6110513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49830" y="5925088"/>
            <a:ext cx="6110512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49829" y="4601294"/>
            <a:ext cx="61105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俄语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zh-CN" altLang="en-US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第一个外语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49829" y="5291508"/>
            <a:ext cx="6110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法语</a:t>
            </a:r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第二个</a:t>
            </a:r>
            <a:r>
              <a:rPr lang="zh-CN" altLang="en-US" sz="22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外</a:t>
            </a:r>
            <a:r>
              <a:rPr lang="zh-CN" altLang="en-US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语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49829" y="5997599"/>
            <a:ext cx="6110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英语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zh-CN" altLang="en-US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第三个外语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974</Words>
  <Application>Microsoft Office PowerPoint</Application>
  <PresentationFormat>Широкоэкранный</PresentationFormat>
  <Paragraphs>105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教学计划</vt:lpstr>
      <vt:lpstr>Презентация PowerPoint</vt:lpstr>
      <vt:lpstr>Презентация PowerPoint</vt:lpstr>
      <vt:lpstr>Презентация PowerPoint</vt:lpstr>
      <vt:lpstr>Презентация PowerPoint</vt:lpstr>
      <vt:lpstr>必要文件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DeanOffice</dc:creator>
  <cp:lastModifiedBy>DeanOffice</cp:lastModifiedBy>
  <cp:revision>93</cp:revision>
  <dcterms:created xsi:type="dcterms:W3CDTF">2022-06-14T14:22:57Z</dcterms:created>
  <dcterms:modified xsi:type="dcterms:W3CDTF">2022-06-20T08:08:59Z</dcterms:modified>
</cp:coreProperties>
</file>